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25D8A"/>
    <a:srgbClr val="7E98B9"/>
    <a:srgbClr val="898989"/>
    <a:srgbClr val="CDB1A6"/>
    <a:srgbClr val="6B3D2D"/>
    <a:srgbClr val="9C682F"/>
    <a:srgbClr val="DFD3C7"/>
    <a:srgbClr val="92B98C"/>
    <a:srgbClr val="366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792" autoAdjust="0"/>
  </p:normalViewPr>
  <p:slideViewPr>
    <p:cSldViewPr snapToGrid="0">
      <p:cViewPr varScale="1">
        <p:scale>
          <a:sx n="61" d="100"/>
          <a:sy n="61" d="100"/>
        </p:scale>
        <p:origin x="96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2F0B-02EB-46BD-8AC9-9286F43F3227}" type="datetimeFigureOut">
              <a:rPr lang="zh-CN" altLang="en-US" smtClean="0"/>
              <a:t>2023/2/13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C387B-B464-49C3-BC21-42513DE187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5EA7D-F5B7-4C61-8D87-C5C4FC77BA1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BD20F-A175-4E25-9D39-54C82E13E2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BD20F-A175-4E25-9D39-54C82E13E23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BD20F-A175-4E25-9D39-54C82E13E2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1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0392-7030-4A7C-BBF5-1AC805B05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Source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88404-AD48-4FD2-A9BC-C0CCCC00E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19835-7078-40DE-95E3-340DCB11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FE63D-2462-4665-8097-4D03C6E02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09770-62E3-4EF6-81D7-E405FA68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15" descr="IF 3.530">
            <a:extLst>
              <a:ext uri="{FF2B5EF4-FFF2-40B4-BE49-F238E27FC236}">
                <a16:creationId xmlns:a16="http://schemas.microsoft.com/office/drawing/2014/main" id="{7F3DAB5E-B1A4-42F2-B39F-86C92538B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6445" y="356870"/>
            <a:ext cx="972000" cy="972000"/>
          </a:xfrm>
          <a:prstGeom prst="rect">
            <a:avLst/>
          </a:prstGeom>
        </p:spPr>
      </p:pic>
      <p:pic>
        <p:nvPicPr>
          <p:cNvPr id="8" name="图片 14" descr="CS 4.8">
            <a:extLst>
              <a:ext uri="{FF2B5EF4-FFF2-40B4-BE49-F238E27FC236}">
                <a16:creationId xmlns:a16="http://schemas.microsoft.com/office/drawing/2014/main" id="{682A3D20-4603-4619-9EF1-DD99269D4F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74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57A7-2F7A-48D6-88F7-41BC3B19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DDB3-7897-46D1-871B-26B7FCE67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3472-C9B8-4FEC-AEB7-FA9357D5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5A56F-B215-482A-BD53-B1870802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B858-0AE1-4F31-A3D4-7E0A0112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14" descr="CS 4.8">
            <a:extLst>
              <a:ext uri="{FF2B5EF4-FFF2-40B4-BE49-F238E27FC236}">
                <a16:creationId xmlns:a16="http://schemas.microsoft.com/office/drawing/2014/main" id="{CA675966-BD22-4517-88AE-09401938D6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0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CCD7F-E2C3-4593-BAA2-E669FCCD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E493F-F053-4966-B871-86B57E9A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324E-DE40-42BC-A15B-9FC383D0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4D221-F91B-4785-90D8-153756EF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885A-8003-458A-8CE2-247A7B5B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14" descr="CS 4.8">
            <a:extLst>
              <a:ext uri="{FF2B5EF4-FFF2-40B4-BE49-F238E27FC236}">
                <a16:creationId xmlns:a16="http://schemas.microsoft.com/office/drawing/2014/main" id="{27ED2D50-33E0-429B-B5DF-BA752AB9E1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24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AEA8-87B2-48DB-9DDD-C8767F774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BE82-314E-4479-808F-2A1CB9229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1FBA2-987F-4808-8E27-49194BEF8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5E32E-776B-489C-BC4D-88F81FB1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5016-C2D3-480B-A128-D4D16154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F4247-02CB-4733-9A7E-222B606E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图片 14" descr="CS 4.8">
            <a:extLst>
              <a:ext uri="{FF2B5EF4-FFF2-40B4-BE49-F238E27FC236}">
                <a16:creationId xmlns:a16="http://schemas.microsoft.com/office/drawing/2014/main" id="{20198832-72CC-4E8C-8406-0786A24CF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31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120B-AD2C-4563-A049-242E7CB2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A1CFE-0DEF-4972-B3C2-89C4E2BA5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5D817-C371-4450-821C-D9A8EA92B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F28F5-3E9C-4C44-A902-C2AB48999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CC7C9-A7C7-4A69-A460-33DD24BBA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DC2E6-DBD5-4EB0-AA7C-7345A0EC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BB5E2-33AE-4A38-B7AE-A1FA5FB2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1FB3C-0D6A-4EAA-A21B-8B030E11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图片 14" descr="CS 4.8">
            <a:extLst>
              <a:ext uri="{FF2B5EF4-FFF2-40B4-BE49-F238E27FC236}">
                <a16:creationId xmlns:a16="http://schemas.microsoft.com/office/drawing/2014/main" id="{9CDD1C71-089D-4DDE-A53D-E287BE6D4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57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6E02-8657-410A-AB8A-E32C115F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B683E-524C-4818-A1B5-8565536D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96524-D6FC-41F8-9CB9-7A10F609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9D4D3-8F83-4821-A3EA-B9DB4147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图片 14" descr="CS 4.8">
            <a:extLst>
              <a:ext uri="{FF2B5EF4-FFF2-40B4-BE49-F238E27FC236}">
                <a16:creationId xmlns:a16="http://schemas.microsoft.com/office/drawing/2014/main" id="{D7EA1ECF-07E5-49A9-A304-BBD8E88A21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630592-5EF5-44AF-B729-ECBDEAEC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95CFE-6823-4F58-BAFD-7C88EB43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06938-F75E-407B-8E53-44F075EC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图片 14" descr="CS 4.8">
            <a:extLst>
              <a:ext uri="{FF2B5EF4-FFF2-40B4-BE49-F238E27FC236}">
                <a16:creationId xmlns:a16="http://schemas.microsoft.com/office/drawing/2014/main" id="{D04AEA71-081F-4B5A-813A-62D2297770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38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4" descr="CS 4.8">
            <a:extLst>
              <a:ext uri="{FF2B5EF4-FFF2-40B4-BE49-F238E27FC236}">
                <a16:creationId xmlns:a16="http://schemas.microsoft.com/office/drawing/2014/main" id="{6C67FAB4-26C6-460F-9A0F-DFAB371871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5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FD7E4-D09D-407D-87BE-777C2113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C2797-EDDD-4E58-B67C-E0E0D8F13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91C27-5778-483F-908B-FCDC5393C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7B795-AF6A-4F1D-984A-70B407D0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F386E-0D13-47B2-8D7A-A8C665E5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A8336-60F1-434F-9D64-751DCB78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图片 14" descr="CS 4.8">
            <a:extLst>
              <a:ext uri="{FF2B5EF4-FFF2-40B4-BE49-F238E27FC236}">
                <a16:creationId xmlns:a16="http://schemas.microsoft.com/office/drawing/2014/main" id="{523464D6-4683-422B-BC73-67FC736B78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40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4" descr="CS 4.8">
            <a:extLst>
              <a:ext uri="{FF2B5EF4-FFF2-40B4-BE49-F238E27FC236}">
                <a16:creationId xmlns:a16="http://schemas.microsoft.com/office/drawing/2014/main" id="{A882105B-A1ED-4289-B157-F4D8E0DD65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7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EB2FF-947B-4CF5-8219-E079B5F97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CBCDD-BD83-4D50-810C-759C92EDA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AF909-6EA1-41FC-89C4-CE7AFEB0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562C2-F59F-4E4A-A2D6-92952DCD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30D4A-DC8F-447B-B916-8382643E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14" descr="CS 4.8">
            <a:extLst>
              <a:ext uri="{FF2B5EF4-FFF2-40B4-BE49-F238E27FC236}">
                <a16:creationId xmlns:a16="http://schemas.microsoft.com/office/drawing/2014/main" id="{7C55BE72-6720-44C5-B15B-FE6B2705FD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6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93D0B8-85D6-4D06-A46C-E24FD5FE19C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A55269-0A37-4A9A-A379-A7708CEDD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5" descr="IF 3.530">
            <a:extLst>
              <a:ext uri="{FF2B5EF4-FFF2-40B4-BE49-F238E27FC236}">
                <a16:creationId xmlns:a16="http://schemas.microsoft.com/office/drawing/2014/main" id="{65CE6AEE-C887-48C4-8AF6-CB7C1B19382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656445" y="35687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6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hyperlink" Target="mailto:catherina.xing@mdpi.com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/>
          <p:nvPr/>
        </p:nvSpPr>
        <p:spPr>
          <a:xfrm>
            <a:off x="390248" y="1866884"/>
            <a:ext cx="5431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325A8B"/>
                </a:solidFill>
              </a:rPr>
              <a:t>Aim and Scope:</a:t>
            </a:r>
            <a:endParaRPr lang="en-US" b="1" dirty="0">
              <a:solidFill>
                <a:srgbClr val="325A8B"/>
              </a:solidFill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390247" y="2358700"/>
            <a:ext cx="544259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Water (ISSN 2073-4441) is an international and interdisciplinary open-access journal covering all aspects of water. There is no restriction on the length of the papers.</a:t>
            </a:r>
          </a:p>
          <a:p>
            <a:endParaRPr lang="en-US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Water Management and Governance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Hydrology &amp; Hydraulics, Water Scarcity, Flood Risk &amp; Water Quality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Water &amp; Wastewater Treatment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Urban Water Management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Water Footprint Assessment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Water in relation to Food, Energy &amp; Human Development</a:t>
            </a:r>
            <a:endParaRPr lang="zh-CN" altLang="zh-CN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zh-CN" sz="1400" dirty="0"/>
              <a:t>Water and Ecosystems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18291" y="1853159"/>
            <a:ext cx="4781493" cy="2368628"/>
            <a:chOff x="6318291" y="1853159"/>
            <a:chExt cx="4781493" cy="2368628"/>
          </a:xfrm>
        </p:grpSpPr>
        <p:sp>
          <p:nvSpPr>
            <p:cNvPr id="5" name="TextBox 21"/>
            <p:cNvSpPr txBox="1"/>
            <p:nvPr/>
          </p:nvSpPr>
          <p:spPr>
            <a:xfrm>
              <a:off x="6452631" y="1853159"/>
              <a:ext cx="17093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315B8B"/>
                  </a:solidFill>
                </a:rPr>
                <a:t>3.530</a:t>
              </a:r>
              <a:br>
                <a:rPr lang="en-US" dirty="0"/>
              </a:br>
              <a:r>
                <a:rPr lang="en-US" sz="1400" dirty="0"/>
                <a:t>Impact Factor</a:t>
              </a:r>
            </a:p>
          </p:txBody>
        </p:sp>
        <p:sp>
          <p:nvSpPr>
            <p:cNvPr id="6" name="TextBox 23"/>
            <p:cNvSpPr txBox="1"/>
            <p:nvPr/>
          </p:nvSpPr>
          <p:spPr>
            <a:xfrm>
              <a:off x="8986526" y="1853159"/>
              <a:ext cx="2104022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315B8B"/>
                  </a:solidFill>
                </a:rPr>
                <a:t>41 days</a:t>
              </a:r>
              <a:br>
                <a:rPr lang="en-US" sz="4000" dirty="0">
                  <a:cs typeface="Arial" panose="020B0604020202020204" pitchFamily="34" charset="0"/>
                </a:rPr>
              </a:br>
              <a:r>
                <a:rPr lang="en-US" altLang="zh-CN" sz="1400" dirty="0"/>
                <a:t>Median Processing Time</a:t>
              </a:r>
              <a:endParaRPr lang="en-US" sz="1400" dirty="0"/>
            </a:p>
          </p:txBody>
        </p:sp>
        <p:sp>
          <p:nvSpPr>
            <p:cNvPr id="7" name="Rectangle 40"/>
            <p:cNvSpPr/>
            <p:nvPr/>
          </p:nvSpPr>
          <p:spPr>
            <a:xfrm>
              <a:off x="6318291" y="2024724"/>
              <a:ext cx="45719" cy="810840"/>
            </a:xfrm>
            <a:prstGeom prst="rect">
              <a:avLst/>
            </a:prstGeom>
            <a:solidFill>
              <a:srgbClr val="7F9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DDD"/>
                </a:solidFill>
              </a:endParaRPr>
            </a:p>
          </p:txBody>
        </p:sp>
        <p:sp>
          <p:nvSpPr>
            <p:cNvPr id="8" name="TextBox 21"/>
            <p:cNvSpPr txBox="1"/>
            <p:nvPr/>
          </p:nvSpPr>
          <p:spPr>
            <a:xfrm>
              <a:off x="6461866" y="3021458"/>
              <a:ext cx="21671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315B8B"/>
                  </a:solidFill>
                </a:rPr>
                <a:t>17 days</a:t>
              </a:r>
              <a:br>
                <a:rPr lang="en-US" dirty="0"/>
              </a:br>
              <a:r>
                <a:rPr lang="en-US" altLang="zh-CN" sz="1400" dirty="0"/>
                <a:t>Submission to First Decision</a:t>
              </a:r>
              <a:endParaRPr lang="en-US" sz="1400" dirty="0"/>
            </a:p>
          </p:txBody>
        </p:sp>
        <p:sp>
          <p:nvSpPr>
            <p:cNvPr id="9" name="TextBox 23"/>
            <p:cNvSpPr txBox="1"/>
            <p:nvPr/>
          </p:nvSpPr>
          <p:spPr>
            <a:xfrm>
              <a:off x="8995762" y="3021458"/>
              <a:ext cx="2104022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315B8B"/>
                  </a:solidFill>
                </a:rPr>
                <a:t>3</a:t>
              </a:r>
              <a:r>
                <a:rPr lang="en-US" sz="4400" dirty="0">
                  <a:solidFill>
                    <a:srgbClr val="315B8B"/>
                  </a:solidFill>
                </a:rPr>
                <a:t> days</a:t>
              </a:r>
              <a:br>
                <a:rPr lang="en-US" sz="4000" dirty="0">
                  <a:cs typeface="Arial" panose="020B0604020202020204" pitchFamily="34" charset="0"/>
                </a:rPr>
              </a:br>
              <a:r>
                <a:rPr lang="en-US" sz="1400" dirty="0"/>
                <a:t>Acceptance to publication</a:t>
              </a:r>
            </a:p>
          </p:txBody>
        </p:sp>
        <p:sp>
          <p:nvSpPr>
            <p:cNvPr id="10" name="Rectangle 40"/>
            <p:cNvSpPr/>
            <p:nvPr/>
          </p:nvSpPr>
          <p:spPr>
            <a:xfrm>
              <a:off x="6318291" y="3212656"/>
              <a:ext cx="45719" cy="973582"/>
            </a:xfrm>
            <a:prstGeom prst="rect">
              <a:avLst/>
            </a:prstGeom>
            <a:solidFill>
              <a:srgbClr val="7F9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40"/>
            <p:cNvSpPr/>
            <p:nvPr/>
          </p:nvSpPr>
          <p:spPr>
            <a:xfrm>
              <a:off x="8898901" y="2024724"/>
              <a:ext cx="45719" cy="810840"/>
            </a:xfrm>
            <a:prstGeom prst="rect">
              <a:avLst/>
            </a:prstGeom>
            <a:solidFill>
              <a:srgbClr val="7F9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CDDD"/>
                </a:solidFill>
              </a:endParaRPr>
            </a:p>
          </p:txBody>
        </p:sp>
        <p:sp>
          <p:nvSpPr>
            <p:cNvPr id="12" name="Rectangle 40"/>
            <p:cNvSpPr/>
            <p:nvPr/>
          </p:nvSpPr>
          <p:spPr>
            <a:xfrm>
              <a:off x="8900273" y="3212656"/>
              <a:ext cx="45719" cy="973582"/>
            </a:xfrm>
            <a:prstGeom prst="rect">
              <a:avLst/>
            </a:prstGeom>
            <a:solidFill>
              <a:srgbClr val="7F9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图片 14" descr="CS 4.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9115" y="356870"/>
            <a:ext cx="972000" cy="972000"/>
          </a:xfrm>
          <a:prstGeom prst="rect">
            <a:avLst/>
          </a:prstGeom>
        </p:spPr>
      </p:pic>
      <p:pic>
        <p:nvPicPr>
          <p:cNvPr id="16" name="图片 15" descr="IF 3.5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6445" y="356870"/>
            <a:ext cx="972000" cy="97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04B0A14-4E7C-4E15-89D5-4AAEA792D17C}"/>
              </a:ext>
            </a:extLst>
          </p:cNvPr>
          <p:cNvSpPr/>
          <p:nvPr/>
        </p:nvSpPr>
        <p:spPr>
          <a:xfrm>
            <a:off x="10325431" y="5111900"/>
            <a:ext cx="1648208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</a:rPr>
              <a:t>WeChat of Assistant Editor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51BDCCA-AA47-4462-A80B-87B10C8D6B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687" y="5544152"/>
            <a:ext cx="1212086" cy="12120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1F97893-DE86-4F21-8C12-7C0BE1DE6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24" y="3462202"/>
            <a:ext cx="1228725" cy="12382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1C390C0-680A-49B5-A6CE-8ABA46DDD947}"/>
              </a:ext>
            </a:extLst>
          </p:cNvPr>
          <p:cNvSpPr/>
          <p:nvPr/>
        </p:nvSpPr>
        <p:spPr>
          <a:xfrm>
            <a:off x="7881443" y="5038939"/>
            <a:ext cx="43105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Scan the QR code to the Special Issue website.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96CEC5-88CF-4B86-C00A-884A7162B643}"/>
              </a:ext>
            </a:extLst>
          </p:cNvPr>
          <p:cNvSpPr txBox="1"/>
          <p:nvPr/>
        </p:nvSpPr>
        <p:spPr>
          <a:xfrm>
            <a:off x="397187" y="1850658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315B8B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Special Issue Editor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ED5D964-8590-EF61-586E-F8B97A5FE513}"/>
              </a:ext>
            </a:extLst>
          </p:cNvPr>
          <p:cNvGrpSpPr/>
          <p:nvPr/>
        </p:nvGrpSpPr>
        <p:grpSpPr>
          <a:xfrm>
            <a:off x="907474" y="2458678"/>
            <a:ext cx="6228494" cy="2036047"/>
            <a:chOff x="694983" y="2471030"/>
            <a:chExt cx="6228494" cy="203604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F9812D7-F5AB-CA59-AC2D-3CE030E9D14B}"/>
                </a:ext>
              </a:extLst>
            </p:cNvPr>
            <p:cNvSpPr txBox="1"/>
            <p:nvPr/>
          </p:nvSpPr>
          <p:spPr>
            <a:xfrm>
              <a:off x="694983" y="2471030"/>
              <a:ext cx="504910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Prof. Dr. J. Jaime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Sadhwani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 Alonso</a:t>
              </a:r>
            </a:p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University </a:t>
              </a:r>
              <a:r>
                <a:rPr kumimoji="0" lang="es-E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</a:t>
              </a:r>
              <a:r>
                <a:rPr kumimoji="0" lang="es-E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Las Palmas de Gran Canaria, </a:t>
              </a:r>
              <a:r>
                <a:rPr kumimoji="0" lang="es-E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Spain</a:t>
              </a:r>
              <a:endPara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315B8B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jimmy.sadhwani@ulpgc.es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5E6B4D-450E-7A74-ACE1-51FA8894A953}"/>
                </a:ext>
              </a:extLst>
            </p:cNvPr>
            <p:cNvSpPr txBox="1"/>
            <p:nvPr/>
          </p:nvSpPr>
          <p:spPr>
            <a:xfrm>
              <a:off x="719995" y="3676080"/>
              <a:ext cx="620348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Dr. Jenifer Vaswani </a:t>
              </a:r>
              <a:r>
                <a:rPr kumimoji="0" lang="en-US" altLang="zh-C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Reboso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endParaRPr>
            </a:p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University </a:t>
              </a:r>
              <a:r>
                <a:rPr kumimoji="0" lang="es-E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of</a:t>
              </a:r>
              <a:r>
                <a:rPr kumimoji="0" lang="es-E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Las Palmas de Gran Canaria, </a:t>
              </a:r>
              <a:r>
                <a:rPr kumimoji="0" lang="es-E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Spain</a:t>
              </a:r>
              <a:endPara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7200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325D8A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jenifer.vaswani@ulpgc.es</a:t>
              </a:r>
            </a:p>
          </p:txBody>
        </p:sp>
      </p:grpSp>
      <p:sp>
        <p:nvSpPr>
          <p:cNvPr id="26" name="Rectangle 12">
            <a:extLst>
              <a:ext uri="{FF2B5EF4-FFF2-40B4-BE49-F238E27FC236}">
                <a16:creationId xmlns:a16="http://schemas.microsoft.com/office/drawing/2014/main" id="{45213DCB-691C-5295-A718-613F0C666353}"/>
              </a:ext>
            </a:extLst>
          </p:cNvPr>
          <p:cNvSpPr/>
          <p:nvPr/>
        </p:nvSpPr>
        <p:spPr>
          <a:xfrm>
            <a:off x="5759112" y="2745185"/>
            <a:ext cx="655901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Topics to be addressed include but are not limited to the following: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Wastewater regeneration;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Water–energy nexus;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Elimination of emerging pollutants with membrane technologies;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Advanced membrane process technologies;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   Minimization of environmental problems.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42D609-30BB-A4AC-803A-8B1EDB01F8DF}"/>
              </a:ext>
            </a:extLst>
          </p:cNvPr>
          <p:cNvGrpSpPr/>
          <p:nvPr/>
        </p:nvGrpSpPr>
        <p:grpSpPr>
          <a:xfrm>
            <a:off x="2856216" y="1395588"/>
            <a:ext cx="9461907" cy="1042460"/>
            <a:chOff x="2856216" y="1361495"/>
            <a:chExt cx="9461907" cy="104246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53823D1-B5CF-45C7-AAAF-F75476D96377}"/>
                </a:ext>
              </a:extLst>
            </p:cNvPr>
            <p:cNvGrpSpPr/>
            <p:nvPr/>
          </p:nvGrpSpPr>
          <p:grpSpPr>
            <a:xfrm>
              <a:off x="2856216" y="1361495"/>
              <a:ext cx="9461907" cy="536343"/>
              <a:chOff x="2297766" y="1344788"/>
              <a:chExt cx="9461907" cy="536343"/>
            </a:xfrm>
          </p:grpSpPr>
          <p:sp>
            <p:nvSpPr>
              <p:cNvPr id="5" name="Rectangle 14">
                <a:extLst>
                  <a:ext uri="{FF2B5EF4-FFF2-40B4-BE49-F238E27FC236}">
                    <a16:creationId xmlns:a16="http://schemas.microsoft.com/office/drawing/2014/main" id="{6CE3AAF0-1786-4121-95BB-476A63F10A68}"/>
                  </a:ext>
                </a:extLst>
              </p:cNvPr>
              <p:cNvSpPr/>
              <p:nvPr/>
            </p:nvSpPr>
            <p:spPr>
              <a:xfrm>
                <a:off x="2533480" y="1344788"/>
                <a:ext cx="922619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5B8B"/>
                    </a:solidFill>
                    <a:effectLst/>
                    <a:uLnTx/>
                    <a:uFillTx/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rPr>
                  <a:t>Advances in Desalination and Wastewater Treatment</a:t>
                </a:r>
              </a:p>
            </p:txBody>
          </p:sp>
          <p:sp>
            <p:nvSpPr>
              <p:cNvPr id="7" name="Rectangle 40">
                <a:extLst>
                  <a:ext uri="{FF2B5EF4-FFF2-40B4-BE49-F238E27FC236}">
                    <a16:creationId xmlns:a16="http://schemas.microsoft.com/office/drawing/2014/main" id="{DC7EFF1E-6AC8-45DF-AE17-70DFE4DA5BA0}"/>
                  </a:ext>
                </a:extLst>
              </p:cNvPr>
              <p:cNvSpPr/>
              <p:nvPr/>
            </p:nvSpPr>
            <p:spPr>
              <a:xfrm rot="5400000">
                <a:off x="6942798" y="-2809620"/>
                <a:ext cx="45719" cy="9335784"/>
              </a:xfrm>
              <a:prstGeom prst="rect">
                <a:avLst/>
              </a:prstGeom>
              <a:solidFill>
                <a:srgbClr val="7F9C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C0CDDD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A39A9AD-3E3B-D3B7-EEC3-564F4C700BF6}"/>
                </a:ext>
              </a:extLst>
            </p:cNvPr>
            <p:cNvSpPr/>
            <p:nvPr/>
          </p:nvSpPr>
          <p:spPr>
            <a:xfrm>
              <a:off x="8041550" y="2065401"/>
              <a:ext cx="39797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315B8B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Submissions Deadline: </a:t>
              </a:r>
              <a:r>
                <a:rPr kumimoji="0" lang="en-US" altLang="zh-CN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222222"/>
                  </a:solidFill>
                  <a:effectLst/>
                  <a:uLnTx/>
                  <a:uFillTx/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rPr>
                <a:t>31 October 2023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32E3E0B0-AC8F-4959-9C2E-975FC25460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6" y="4649462"/>
            <a:ext cx="651026" cy="65102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B299C78-785C-47B7-944B-4188DD1BD79D}"/>
              </a:ext>
            </a:extLst>
          </p:cNvPr>
          <p:cNvSpPr/>
          <p:nvPr/>
        </p:nvSpPr>
        <p:spPr>
          <a:xfrm>
            <a:off x="970561" y="4820363"/>
            <a:ext cx="81890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Special Issue Editors or </a:t>
            </a:r>
            <a:r>
              <a:rPr lang="en-US" altLang="zh-CN" sz="1600" b="1" i="1" dirty="0">
                <a:latin typeface="Source Sans Pro" panose="020B0503030403020204" pitchFamily="34" charset="0"/>
                <a:ea typeface="Source Sans Pro" panose="020B0503030403020204" pitchFamily="34" charset="0"/>
                <a:hlinkClick r:id="rId5"/>
              </a:rPr>
              <a:t>catherina.xing@mdpi.com </a:t>
            </a:r>
            <a:endParaRPr lang="en-US" altLang="zh-CN" sz="1600" b="1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24E305-E935-4F15-868A-520186CDAC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392" y="2188050"/>
            <a:ext cx="1247775" cy="1219200"/>
          </a:xfrm>
          <a:prstGeom prst="rect">
            <a:avLst/>
          </a:prstGeom>
        </p:spPr>
      </p:pic>
      <p:pic>
        <p:nvPicPr>
          <p:cNvPr id="13" name="Picture 12" descr="Qr code&#10;&#10;Description automatically generated">
            <a:extLst>
              <a:ext uri="{FF2B5EF4-FFF2-40B4-BE49-F238E27FC236}">
                <a16:creationId xmlns:a16="http://schemas.microsoft.com/office/drawing/2014/main" id="{A04B8189-3EB6-4D9D-9261-D0F7654E14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46" y="5375102"/>
            <a:ext cx="1454033" cy="145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0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QyMmRjOGVmNmEzMDE5ZTdiNDNkNThjMTdlMzMwN2U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227</Words>
  <Application>Microsoft Office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Source pro</vt:lpstr>
      <vt:lpstr>等线</vt:lpstr>
      <vt:lpstr>Arial</vt:lpstr>
      <vt:lpstr>Calibri</vt:lpstr>
      <vt:lpstr>Calibri Light</vt:lpstr>
      <vt:lpstr>Source Sans Pro</vt:lpstr>
      <vt:lpstr>Wingdings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131</cp:revision>
  <dcterms:created xsi:type="dcterms:W3CDTF">2019-03-12T01:08:00Z</dcterms:created>
  <dcterms:modified xsi:type="dcterms:W3CDTF">2023-02-13T15:43:30Z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B56A2116A7B34CA1AB83A82BF5D3CA56</vt:lpwstr>
  </property>
  <property fmtid="{D5CDD505-2E9C-101B-9397-08002B2CF9AE}" pid="3" name="KSOProductBuildVer">
    <vt:lpwstr>2052-11.1.0.11830</vt:lpwstr>
  </property>
</Properties>
</file>